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02" r:id="rId11"/>
    <p:sldId id="303" r:id="rId12"/>
    <p:sldId id="304" r:id="rId13"/>
    <p:sldId id="305" r:id="rId14"/>
    <p:sldId id="266" r:id="rId15"/>
    <p:sldId id="275" r:id="rId16"/>
    <p:sldId id="276" r:id="rId17"/>
    <p:sldId id="277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C46D5-0D13-4885-B1E2-B05B400DF1A2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13936-B4E5-4822-8F27-5F70C6383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009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654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4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19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40560" y="1009440"/>
            <a:ext cx="82051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40560" y="2865600"/>
            <a:ext cx="82051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40560" y="100944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45000" y="100944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45000" y="286560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40560" y="286560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40560" y="1009440"/>
            <a:ext cx="8205120" cy="3553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40560" y="1009440"/>
            <a:ext cx="8205120" cy="3553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16160" y="1009080"/>
            <a:ext cx="4453560" cy="35535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216160" y="1009080"/>
            <a:ext cx="4453560" cy="355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586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40560" y="1009440"/>
            <a:ext cx="8205120" cy="3553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40560" y="1009440"/>
            <a:ext cx="8205120" cy="3553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40560" y="1009440"/>
            <a:ext cx="4003920" cy="3553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545000" y="1009440"/>
            <a:ext cx="4003920" cy="3553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36960" y="114840"/>
            <a:ext cx="820512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40560" y="100944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40560" y="286560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45000" y="1009440"/>
            <a:ext cx="4003920" cy="3553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40560" y="1009440"/>
            <a:ext cx="4003920" cy="3553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45000" y="100944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45000" y="286560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40560" y="100944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545000" y="1009440"/>
            <a:ext cx="40039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40560" y="2865600"/>
            <a:ext cx="8205120" cy="1694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/>
          <p:nvPr/>
        </p:nvPicPr>
        <p:blipFill>
          <a:blip r:embed="rId15"/>
          <a:stretch/>
        </p:blipFill>
        <p:spPr>
          <a:xfrm>
            <a:off x="8110800" y="4699080"/>
            <a:ext cx="883440" cy="3308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36960" y="114840"/>
            <a:ext cx="8205120" cy="856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Click to edit Master title style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0560" y="1009440"/>
            <a:ext cx="8205120" cy="3553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1600" strike="noStrike">
                <a:solidFill>
                  <a:srgbClr val="595A5D"/>
                </a:solidFill>
                <a:latin typeface="Arial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1600" strike="noStrike">
                <a:solidFill>
                  <a:srgbClr val="595A5D"/>
                </a:solidFill>
                <a:latin typeface="Arial"/>
              </a:rPr>
              <a:t>Fifth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/>
          <p:cNvSpPr txBox="1"/>
          <p:nvPr/>
        </p:nvSpPr>
        <p:spPr>
          <a:xfrm>
            <a:off x="2833200" y="1451880"/>
            <a:ext cx="6747480" cy="902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474746"/>
                </a:solidFill>
                <a:latin typeface="Arial"/>
              </a:rPr>
              <a:t>Module </a:t>
            </a:r>
            <a:r>
              <a:rPr lang="en-US" sz="2800" b="1" strike="noStrike" dirty="0" smtClean="0">
                <a:solidFill>
                  <a:srgbClr val="474746"/>
                </a:solidFill>
                <a:latin typeface="Arial"/>
              </a:rPr>
              <a:t>13: </a:t>
            </a:r>
            <a:r>
              <a:rPr lang="en-US" sz="2800" b="1" strike="noStrike" dirty="0">
                <a:solidFill>
                  <a:srgbClr val="474746"/>
                </a:solidFill>
                <a:latin typeface="Arial"/>
              </a:rPr>
              <a:t>Disaster Recovery and High Availability</a:t>
            </a:r>
            <a:endParaRPr dirty="0"/>
          </a:p>
        </p:txBody>
      </p:sp>
      <p:pic>
        <p:nvPicPr>
          <p:cNvPr id="38" name="Picture 3"/>
          <p:cNvPicPr/>
          <p:nvPr/>
        </p:nvPicPr>
        <p:blipFill>
          <a:blip r:embed="rId2"/>
          <a:stretch/>
        </p:blipFill>
        <p:spPr>
          <a:xfrm>
            <a:off x="93960" y="539280"/>
            <a:ext cx="3433320" cy="430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9" y="258451"/>
            <a:ext cx="8232980" cy="41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2" y="133529"/>
            <a:ext cx="8139510" cy="44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7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84" y="169628"/>
            <a:ext cx="8467210" cy="431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0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2" y="118245"/>
            <a:ext cx="7891200" cy="44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336960" y="114840"/>
            <a:ext cx="8205120" cy="549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Take advantage of multiple availability zones</a:t>
            </a:r>
            <a:endParaRPr/>
          </a:p>
        </p:txBody>
      </p:sp>
      <p:sp>
        <p:nvSpPr>
          <p:cNvPr id="61" name="TextShape 2"/>
          <p:cNvSpPr txBox="1"/>
          <p:nvPr/>
        </p:nvSpPr>
        <p:spPr>
          <a:xfrm>
            <a:off x="340560" y="817560"/>
            <a:ext cx="8205120" cy="3745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No cost difference between servers running in a single AZ versus multiple Azs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Most services are designed with multiple AZ use in mind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36960" y="114840"/>
            <a:ext cx="8205120" cy="70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Topics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How High Availability and Disaster Recovery work together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Building highly available systems on AWS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474746"/>
                </a:solidFill>
                <a:latin typeface="Arial"/>
              </a:rPr>
              <a:t>Best practices for high availability and disaster recovery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Common patterns of disaster recovery on AWS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336960" y="114840"/>
            <a:ext cx="8205120" cy="570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Best Practices for HA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340560" y="768960"/>
            <a:ext cx="8205120" cy="3794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Build loosely coupled systems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Queues, load-balance tiers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Implement elasticity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Bootstrapping, load balancing, Auto Scaling, etc…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Instance asks: ”Who am I and what is my role”?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Use abstract machine and system representations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Build images from recipes, stacks from CloudFormation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36960" y="114840"/>
            <a:ext cx="8205120" cy="61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Design for failure: Basic principles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340560" y="810360"/>
            <a:ext cx="8205120" cy="3752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Goal: Applications should continue to function event if the underlying physical hardware fails or is removed or replaced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Avoid single points of failure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Assume everything fails, and design backwards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Design your recovery process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36960" y="114840"/>
            <a:ext cx="8205120" cy="591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Topic</a:t>
            </a:r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340560" y="810360"/>
            <a:ext cx="8205120" cy="3752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How High Availability and Disaster Recovery work together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Building highly available systems on AWS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Best practices for high availability and disaster recovery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474746"/>
                </a:solidFill>
                <a:latin typeface="Arial"/>
              </a:rPr>
              <a:t>Common patterns of disaster recovery on AWS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36960" y="114840"/>
            <a:ext cx="8205120" cy="681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Common Practices of Disaster Recovery on AWS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340560" y="824400"/>
            <a:ext cx="8205120" cy="3738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Example Architectural Patterns (sorted by increasingly optimal RTO/RPO)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Backup and Restore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Pilot Light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Fully Working Low Capacity Standby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Multi-Site Hot Standby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Topics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How High Availability and Disaster Recovery work together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Building highly available systems on AWS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Best practices for high availability and disaster recovery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Common patterns of disaster recovery on AWS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36960" y="114840"/>
            <a:ext cx="8205120" cy="591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Backup and Restore</a:t>
            </a:r>
            <a:endParaRPr/>
          </a:p>
        </p:txBody>
      </p:sp>
      <p:pic>
        <p:nvPicPr>
          <p:cNvPr id="94" name="Content Placeholder 3"/>
          <p:cNvPicPr/>
          <p:nvPr/>
        </p:nvPicPr>
        <p:blipFill>
          <a:blip r:embed="rId2"/>
          <a:stretch/>
        </p:blipFill>
        <p:spPr>
          <a:xfrm>
            <a:off x="1089720" y="782640"/>
            <a:ext cx="6818040" cy="362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36960" y="114840"/>
            <a:ext cx="8205120" cy="577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Backup and Restore</a:t>
            </a:r>
            <a:endParaRPr/>
          </a:p>
        </p:txBody>
      </p:sp>
      <p:pic>
        <p:nvPicPr>
          <p:cNvPr id="96" name="Content Placeholder 3"/>
          <p:cNvPicPr/>
          <p:nvPr/>
        </p:nvPicPr>
        <p:blipFill>
          <a:blip r:embed="rId2"/>
          <a:stretch/>
        </p:blipFill>
        <p:spPr>
          <a:xfrm>
            <a:off x="1634760" y="699840"/>
            <a:ext cx="6212880" cy="384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336960" y="114840"/>
            <a:ext cx="8205120" cy="570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Backup and Restore</a:t>
            </a:r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340560" y="727200"/>
            <a:ext cx="8205120" cy="3835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Advantages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Simple to get started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Extremely cost effective (mostly backup storage)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Preparation Phase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Take backups of current systems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Store backups in S3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Describe procedure to restore from backups on AWS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Know which AMI to use, build your own as needed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Know how to restore system from backups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Know how to switch to new system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Know how to configure the deployment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Common Practices of Disaster Recovery on AWS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In case of disaster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Retrieve backups from S3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Bring up required infrastructure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EC2 instance with prepared AMIs, Load Balancing, etc.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Restore system from backup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Switch over to the new system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Adjust DNS records to point to AWS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Objectives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RTO: as long as it takes to bring up infrastructure and restore system from backups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RPO: time since last backup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Pilot Light</a:t>
            </a:r>
            <a:endParaRPr/>
          </a:p>
        </p:txBody>
      </p:sp>
      <p:pic>
        <p:nvPicPr>
          <p:cNvPr id="102" name="Content Placeholder 3"/>
          <p:cNvPicPr/>
          <p:nvPr/>
        </p:nvPicPr>
        <p:blipFill>
          <a:blip r:embed="rId2"/>
          <a:stretch/>
        </p:blipFill>
        <p:spPr>
          <a:xfrm>
            <a:off x="1428840" y="836640"/>
            <a:ext cx="6056280" cy="355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Pilot Light</a:t>
            </a:r>
            <a:endParaRPr/>
          </a:p>
        </p:txBody>
      </p:sp>
      <p:pic>
        <p:nvPicPr>
          <p:cNvPr id="104" name="Content Placeholder 3"/>
          <p:cNvPicPr/>
          <p:nvPr/>
        </p:nvPicPr>
        <p:blipFill>
          <a:blip r:embed="rId2"/>
          <a:stretch/>
        </p:blipFill>
        <p:spPr>
          <a:xfrm>
            <a:off x="1543680" y="753480"/>
            <a:ext cx="5909760" cy="355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Pilot Light</a:t>
            </a:r>
            <a:endParaRPr/>
          </a:p>
        </p:txBody>
      </p:sp>
      <p:pic>
        <p:nvPicPr>
          <p:cNvPr id="106" name="Content Placeholder 3"/>
          <p:cNvPicPr/>
          <p:nvPr/>
        </p:nvPicPr>
        <p:blipFill>
          <a:blip r:embed="rId2"/>
          <a:stretch/>
        </p:blipFill>
        <p:spPr>
          <a:xfrm>
            <a:off x="1464120" y="774000"/>
            <a:ext cx="6248880" cy="355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Pilot Light	</a:t>
            </a:r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Advantages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Very cost effective (fewer 24/7 resources)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Preparation Phase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Enable replication of all critical data a AWS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Prepare all required resources for automatic start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AMIs, Network Settings, Load Balancing, ect..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Reserved Instances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Pilot Light	</a:t>
            </a:r>
            <a:endParaRPr/>
          </a:p>
        </p:txBody>
      </p:sp>
      <p:sp>
        <p:nvSpPr>
          <p:cNvPr id="110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In case of disaster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Automatically bring up resources around the replicated core data set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Scale the system as needed to handle current production traffic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Switch over to the new system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Adjust DNS records to point to AWS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Objectives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RTO: as long as it takes to detect need for DR and automatically scale up replacement system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RPO: depends on replication type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Fully-Working Low Capacity Standby</a:t>
            </a:r>
            <a:endParaRPr/>
          </a:p>
        </p:txBody>
      </p:sp>
      <p:pic>
        <p:nvPicPr>
          <p:cNvPr id="112" name="Content Placeholder 3"/>
          <p:cNvPicPr/>
          <p:nvPr/>
        </p:nvPicPr>
        <p:blipFill>
          <a:blip r:embed="rId2"/>
          <a:stretch/>
        </p:blipFill>
        <p:spPr>
          <a:xfrm>
            <a:off x="1162080" y="850320"/>
            <a:ext cx="6548400" cy="355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Topics</a:t>
            </a:r>
            <a:endParaRPr/>
          </a:p>
        </p:txBody>
      </p:sp>
      <p:sp>
        <p:nvSpPr>
          <p:cNvPr id="42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How High Availability and Disaster Recovery work together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Building highly available systems on AWS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Best practices for high availability and disaster recovery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Common patterns of disaster recovery on AWS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Fully-Working Low Capacity Standby</a:t>
            </a:r>
            <a:endParaRPr/>
          </a:p>
        </p:txBody>
      </p:sp>
      <p:pic>
        <p:nvPicPr>
          <p:cNvPr id="114" name="Content Placeholder 3"/>
          <p:cNvPicPr/>
          <p:nvPr/>
        </p:nvPicPr>
        <p:blipFill>
          <a:blip r:embed="rId2"/>
          <a:stretch/>
        </p:blipFill>
        <p:spPr>
          <a:xfrm>
            <a:off x="1124280" y="829440"/>
            <a:ext cx="6623640" cy="355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Fully-Working Low Capacity Standby</a:t>
            </a:r>
            <a:endParaRPr/>
          </a:p>
        </p:txBody>
      </p:sp>
      <p:pic>
        <p:nvPicPr>
          <p:cNvPr id="116" name="Content Placeholder 3"/>
          <p:cNvPicPr/>
          <p:nvPr/>
        </p:nvPicPr>
        <p:blipFill>
          <a:blip r:embed="rId2"/>
          <a:stretch/>
        </p:blipFill>
        <p:spPr>
          <a:xfrm>
            <a:off x="1524240" y="940320"/>
            <a:ext cx="6669360" cy="355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Fully-Working Low Capacity Standby</a:t>
            </a:r>
            <a:endParaRPr/>
          </a:p>
        </p:txBody>
      </p:sp>
      <p:sp>
        <p:nvSpPr>
          <p:cNvPr id="118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Advantages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Can take some production traffic at any time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Cost savings (IT footprint smaller than full DR)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Preparation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Similar to Pilot Light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All necessary components running 24/7, but not scaled for production traffic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Best practice-continuous testing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“Trickle” a statistical subset of production traffic to DR site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Fully-Working Low Capacity Standby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In case of disaster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Immediately fail over most critical production load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Adjust DNS records to point to AWS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(Auto) Scale the system further to handle all production load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Objectives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RTO: for critical load: as long as it takes to fail over; for all other load, as long as it takes to scale further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RPO: depends on replication type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Multi-site Active-Active</a:t>
            </a:r>
            <a:endParaRPr/>
          </a:p>
        </p:txBody>
      </p:sp>
      <p:pic>
        <p:nvPicPr>
          <p:cNvPr id="122" name="Content Placeholder 3"/>
          <p:cNvPicPr/>
          <p:nvPr/>
        </p:nvPicPr>
        <p:blipFill>
          <a:blip r:embed="rId2"/>
          <a:stretch/>
        </p:blipFill>
        <p:spPr>
          <a:xfrm>
            <a:off x="1299960" y="774000"/>
            <a:ext cx="6535800" cy="355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Multi-site Active-Active</a:t>
            </a: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Advantages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At any moment can take all production load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Preparation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Similar to Low-Capacity Standby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Fully scaling in/out with production load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In case of Disaster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Immediately fail over all production load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Adjust DNS records to points to AWS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Objectives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RTO: as long as it takes fail over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RPO: depends on replication type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Hosted Desktop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Advantages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Replacement of workstations in case of disaster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Pay only when used for DR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Preparation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Set up AMIs with appropriate working environment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In Case of Disaster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Launch desktop AMI and resume work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Objectives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RTO: as long as it takes to launch AMI and restore work environment on virtual desktop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RPO: depends on state of AMI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Best Practices for Being Prepared</a:t>
            </a:r>
            <a:endParaRPr/>
          </a:p>
        </p:txBody>
      </p:sp>
      <p:sp>
        <p:nvSpPr>
          <p:cNvPr id="128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Start simple and work your way up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Backups in AWS as first step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Incrementally improve RTO/RPO as continuous effort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Check for any software licensing issues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Exercise your DR Solution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Game Day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Ensure backups, snapshots, AMIs, etc.. Are working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Monitor your monitoring system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36960" y="114840"/>
            <a:ext cx="8205120" cy="577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474746"/>
                </a:solidFill>
                <a:latin typeface="Arial"/>
              </a:rPr>
              <a:t>Conclusion – Advantages of disaster recovery with AWS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340560" y="838080"/>
            <a:ext cx="8205120" cy="3724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Various building blocks available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Fine control overs cost vs. RTO/RPO tradeoffs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Ability to scale up when needed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Pay for what you use, and only when you use it(when an event happens)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Ability to easily and effectively test your DR plan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Availability of multiple locations world wide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Hosted desktops available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Variety of Solution Providers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36960" y="114840"/>
            <a:ext cx="8205120" cy="85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Putting It Together: Incremental Improvement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340560" y="1009440"/>
            <a:ext cx="8205120" cy="3553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595A5D"/>
                </a:solidFill>
                <a:latin typeface="Arial"/>
              </a:rPr>
              <a:t>Start with existing </a:t>
            </a:r>
            <a:r>
              <a:rPr lang="en-US" sz="2800" strike="noStrike" dirty="0" err="1">
                <a:solidFill>
                  <a:srgbClr val="595A5D"/>
                </a:solidFill>
                <a:latin typeface="Arial"/>
              </a:rPr>
              <a:t>on-premise</a:t>
            </a:r>
            <a:r>
              <a:rPr lang="en-US" sz="2800" strike="noStrike" dirty="0">
                <a:solidFill>
                  <a:srgbClr val="595A5D"/>
                </a:solidFill>
                <a:latin typeface="Arial"/>
              </a:rPr>
              <a:t> app with traditional DR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595A5D"/>
                </a:solidFill>
                <a:latin typeface="Arial"/>
              </a:rPr>
              <a:t>Gradually move DR (and thus the app) to the cloud: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 dirty="0">
                <a:solidFill>
                  <a:srgbClr val="595A5D"/>
                </a:solidFill>
                <a:latin typeface="Arial"/>
              </a:rPr>
              <a:t>Backup to S3 and Restore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 dirty="0">
                <a:solidFill>
                  <a:srgbClr val="595A5D"/>
                </a:solidFill>
                <a:latin typeface="Arial"/>
              </a:rPr>
              <a:t>“Pilot Light” on AWS for Quick Recovery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 dirty="0">
                <a:solidFill>
                  <a:srgbClr val="595A5D"/>
                </a:solidFill>
                <a:latin typeface="Arial"/>
              </a:rPr>
              <a:t>Fully Working Low Capacity Standby on AWS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595A5D"/>
                </a:solidFill>
                <a:latin typeface="Arial"/>
              </a:rPr>
              <a:t>Migrate to primary on AWS, DR </a:t>
            </a:r>
            <a:r>
              <a:rPr lang="en-US" sz="2800" strike="noStrike" dirty="0" err="1">
                <a:solidFill>
                  <a:srgbClr val="595A5D"/>
                </a:solidFill>
                <a:latin typeface="Arial"/>
              </a:rPr>
              <a:t>on-premise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595A5D"/>
                </a:solidFill>
                <a:latin typeface="Arial"/>
              </a:rPr>
              <a:t>Add hot standby in second AWS AZ or Region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595A5D"/>
                </a:solidFill>
                <a:latin typeface="Arial"/>
              </a:rPr>
              <a:t>Incrementally add HA features to primary app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595A5D"/>
                </a:solidFill>
                <a:latin typeface="Arial"/>
              </a:rPr>
              <a:t>End Sate: Use HA techniques in-Region, use DR techniques for Region to Region resiliency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336960" y="114840"/>
            <a:ext cx="8205120" cy="6051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How Availability and Disaster Recovery</a:t>
            </a:r>
            <a:endParaRPr/>
          </a:p>
        </p:txBody>
      </p:sp>
      <p:sp>
        <p:nvSpPr>
          <p:cNvPr id="44" name="TextShape 2"/>
          <p:cNvSpPr txBox="1"/>
          <p:nvPr/>
        </p:nvSpPr>
        <p:spPr>
          <a:xfrm>
            <a:off x="340560" y="727200"/>
            <a:ext cx="8205120" cy="3835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595A5D"/>
                </a:solidFill>
                <a:latin typeface="Arial"/>
              </a:rPr>
              <a:t>Think of it as a spectrum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595A5D"/>
                </a:solidFill>
                <a:latin typeface="Arial"/>
              </a:rPr>
              <a:t>It’s part of a business continuity plan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595A5D"/>
                </a:solidFill>
                <a:latin typeface="Arial"/>
              </a:rPr>
              <a:t>It’s not an all or nothing proposition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595A5D"/>
                </a:solidFill>
                <a:latin typeface="Arial"/>
              </a:rPr>
              <a:t>In the face of internal or external events, how to you….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Keep your application running 24x7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Make sure your data is safe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trike="noStrike">
                <a:solidFill>
                  <a:srgbClr val="595A5D"/>
                </a:solidFill>
                <a:latin typeface="Arial"/>
              </a:rPr>
              <a:t>Get an application back up after a major disaster</a:t>
            </a:r>
            <a:endParaRPr/>
          </a:p>
          <a:p>
            <a:endParaRPr/>
          </a:p>
        </p:txBody>
      </p:sp>
      <p:sp>
        <p:nvSpPr>
          <p:cNvPr id="45" name="CustomShape 3"/>
          <p:cNvSpPr/>
          <p:nvPr/>
        </p:nvSpPr>
        <p:spPr>
          <a:xfrm>
            <a:off x="1953360" y="3699000"/>
            <a:ext cx="2251080" cy="692280"/>
          </a:xfrm>
          <a:prstGeom prst="chevron">
            <a:avLst>
              <a:gd name="adj" fmla="val 50000"/>
            </a:avLst>
          </a:prstGeom>
          <a:ln>
            <a:solidFill>
              <a:srgbClr val="E78A2A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Arial"/>
              </a:rPr>
              <a:t>High Availability</a:t>
            </a:r>
            <a:endParaRPr/>
          </a:p>
        </p:txBody>
      </p:sp>
      <p:sp>
        <p:nvSpPr>
          <p:cNvPr id="46" name="CustomShape 4"/>
          <p:cNvSpPr/>
          <p:nvPr/>
        </p:nvSpPr>
        <p:spPr>
          <a:xfrm>
            <a:off x="4339800" y="3713040"/>
            <a:ext cx="2251080" cy="692280"/>
          </a:xfrm>
          <a:prstGeom prst="chevron">
            <a:avLst>
              <a:gd name="adj" fmla="val 50000"/>
            </a:avLst>
          </a:prstGeom>
          <a:ln>
            <a:solidFill>
              <a:srgbClr val="E78A2A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Arial"/>
              </a:rPr>
              <a:t>Disaster Recovery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336960" y="114840"/>
            <a:ext cx="8205120" cy="591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How Availability</a:t>
            </a:r>
            <a:endParaRPr/>
          </a:p>
        </p:txBody>
      </p:sp>
      <p:sp>
        <p:nvSpPr>
          <p:cNvPr id="48" name="TextShape 2"/>
          <p:cNvSpPr txBox="1"/>
          <p:nvPr/>
        </p:nvSpPr>
        <p:spPr>
          <a:xfrm>
            <a:off x="340560" y="692640"/>
            <a:ext cx="8205120" cy="3870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HA is one end of the spectrum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Rather than recovery with defined RTO/RPO, design for continuous availability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Goal: application never goes down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Eliminate single points of failure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“Self Healing” app recovers automatically from component failures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Use graceful degradation if necessary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Traditional IT model: HA is very expensive, suitable only for absolutely mission-critical apps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336960" y="114840"/>
            <a:ext cx="8205120" cy="618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How Availability Terms</a:t>
            </a:r>
            <a:endParaRPr/>
          </a:p>
        </p:txBody>
      </p:sp>
      <p:sp>
        <p:nvSpPr>
          <p:cNvPr id="50" name="TextShape 2"/>
          <p:cNvSpPr txBox="1"/>
          <p:nvPr/>
        </p:nvSpPr>
        <p:spPr>
          <a:xfrm>
            <a:off x="340560" y="762120"/>
            <a:ext cx="8205120" cy="3800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Uptime: period when system is availability for use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Downtime (or Outage): period when system is unavailable for normal function or offline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Graceful Degradation: system continues to be available, but at a reduced level of service or function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Availability: percentage uptime in a given period (nines)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99,999% (“five nines”) availability= no more than about 5 minutes downtime per year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336960" y="114840"/>
            <a:ext cx="8205120" cy="542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Disaster Recovery on the spectrum</a:t>
            </a:r>
            <a:endParaRPr/>
          </a:p>
        </p:txBody>
      </p:sp>
      <p:sp>
        <p:nvSpPr>
          <p:cNvPr id="52" name="TextShape 2"/>
          <p:cNvSpPr txBox="1"/>
          <p:nvPr/>
        </p:nvSpPr>
        <p:spPr>
          <a:xfrm>
            <a:off x="340560" y="692640"/>
            <a:ext cx="8205120" cy="3870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Recover from any event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Recover Time Object (RTO)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Acceptable time period within which normal operation (or degraded operation) needs to be restored after event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Recovery Point Object (RPO)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Acceptable data loss measured in time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595A5D"/>
                </a:solidFill>
                <a:latin typeface="Arial"/>
              </a:rPr>
              <a:t>Traditional IT model has DR in a second physical site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Low end DR: off-size backups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595A5D"/>
                </a:solidFill>
                <a:latin typeface="Arial"/>
              </a:rPr>
              <a:t>High end DR: hot size active-active architecture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336960" y="114840"/>
            <a:ext cx="8205120" cy="528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Topics</a:t>
            </a:r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340560" y="741240"/>
            <a:ext cx="8205120" cy="3821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How High Availability and Disaster Recovery work together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474746"/>
                </a:solidFill>
                <a:latin typeface="Arial"/>
              </a:rPr>
              <a:t>Building highly available systems on AWS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Best practices for high availability and disaster recovery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BFBFBF"/>
                </a:solidFill>
                <a:latin typeface="Arial"/>
              </a:rPr>
              <a:t>Common patterns of disaster recovery on AWS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336960" y="114840"/>
            <a:ext cx="8205120" cy="556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474746"/>
                </a:solidFill>
                <a:latin typeface="Arial"/>
              </a:rPr>
              <a:t>AWS: Regions and Availability Zones</a:t>
            </a:r>
            <a:endParaRPr/>
          </a:p>
        </p:txBody>
      </p:sp>
      <p:sp>
        <p:nvSpPr>
          <p:cNvPr id="58" name="TextShape 2"/>
          <p:cNvSpPr txBox="1"/>
          <p:nvPr/>
        </p:nvSpPr>
        <p:spPr>
          <a:xfrm>
            <a:off x="340560" y="706680"/>
            <a:ext cx="8205120" cy="3856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595A5D"/>
                </a:solidFill>
                <a:latin typeface="Arial"/>
              </a:rPr>
              <a:t>Regions are completely separate clouds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595A5D"/>
                </a:solidFill>
                <a:latin typeface="Arial"/>
              </a:rPr>
              <a:t>Multi network-connected Availability Zones in each Region</a:t>
            </a:r>
            <a:endParaRPr/>
          </a:p>
          <a:p>
            <a:endParaRPr/>
          </a:p>
        </p:txBody>
      </p:sp>
      <p:pic>
        <p:nvPicPr>
          <p:cNvPr id="59" name="Picture 3"/>
          <p:cNvPicPr/>
          <p:nvPr/>
        </p:nvPicPr>
        <p:blipFill>
          <a:blip r:embed="rId2"/>
          <a:stretch/>
        </p:blipFill>
        <p:spPr>
          <a:xfrm>
            <a:off x="1835640" y="1981080"/>
            <a:ext cx="5619600" cy="253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5821</TotalTime>
  <Words>1305</Words>
  <Application>Microsoft Office PowerPoint</Application>
  <PresentationFormat>On-screen Show (16:9)</PresentationFormat>
  <Paragraphs>205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DejaVu Sans</vt:lpstr>
      <vt:lpstr>StarSymbol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(EBS.DMS)</cp:lastModifiedBy>
  <cp:revision>439</cp:revision>
  <dcterms:created xsi:type="dcterms:W3CDTF">2013-09-17T00:51:11Z</dcterms:created>
  <dcterms:modified xsi:type="dcterms:W3CDTF">2020-11-11T04:14:28Z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Amazon.com</vt:lpwstr>
  </property>
  <property fmtid="{D5CDD505-2E9C-101B-9397-08002B2CF9AE}" pid="4" name="ContentTypeId">
    <vt:lpwstr>0x01010038FF88AE770E904C9C11AA6AA3506CC3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48</vt:i4>
  </property>
</Properties>
</file>